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5"/>
  </p:notesMasterIdLst>
  <p:sldIdLst>
    <p:sldId id="737" r:id="rId2"/>
    <p:sldId id="257" r:id="rId3"/>
    <p:sldId id="671" r:id="rId4"/>
    <p:sldId id="674" r:id="rId5"/>
    <p:sldId id="676" r:id="rId6"/>
    <p:sldId id="681" r:id="rId7"/>
    <p:sldId id="721" r:id="rId8"/>
    <p:sldId id="758" r:id="rId9"/>
    <p:sldId id="738" r:id="rId10"/>
    <p:sldId id="759" r:id="rId11"/>
    <p:sldId id="685" r:id="rId12"/>
    <p:sldId id="754" r:id="rId13"/>
    <p:sldId id="742" r:id="rId14"/>
    <p:sldId id="741" r:id="rId15"/>
    <p:sldId id="745" r:id="rId16"/>
    <p:sldId id="746" r:id="rId17"/>
    <p:sldId id="747" r:id="rId18"/>
    <p:sldId id="739" r:id="rId19"/>
    <p:sldId id="743" r:id="rId20"/>
    <p:sldId id="740" r:id="rId21"/>
    <p:sldId id="766" r:id="rId22"/>
    <p:sldId id="767" r:id="rId23"/>
    <p:sldId id="765" r:id="rId24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ka Sojkova" initials="VS" lastIdx="1" clrIdx="0">
    <p:extLst>
      <p:ext uri="{19B8F6BF-5375-455C-9EA6-DF929625EA0E}">
        <p15:presenceInfo xmlns:p15="http://schemas.microsoft.com/office/powerpoint/2012/main" userId="S-1-5-21-2734894313-1595649541-1146375537-13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8295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4" cy="498295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3F09DE08-852F-4808-B3F6-B28ACD1699E9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1" y="4779487"/>
            <a:ext cx="5435600" cy="3910489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4" cy="498294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4" y="9433107"/>
            <a:ext cx="2944284" cy="498294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AAF360AC-204D-46B1-AA11-205F960D4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61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3638" y="1241425"/>
            <a:ext cx="4467225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/>
          </a:p>
        </p:txBody>
      </p:sp>
      <p:sp>
        <p:nvSpPr>
          <p:cNvPr id="706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1ABC6B-5882-4ABB-B525-2B51FE654BBC}" type="slidenum">
              <a:rPr 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79513" y="1249363"/>
            <a:ext cx="4497387" cy="33718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/>
          </a:p>
        </p:txBody>
      </p:sp>
      <p:sp>
        <p:nvSpPr>
          <p:cNvPr id="706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1ABC6B-5882-4ABB-B525-2B51FE654BBC}" type="slidenum">
              <a:rPr 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47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1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416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folie"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085975" y="236541"/>
            <a:ext cx="5867400" cy="365125"/>
          </a:xfrm>
        </p:spPr>
        <p:txBody>
          <a:bodyPr/>
          <a:lstStyle>
            <a:lvl1pPr algn="r">
              <a:defRPr dirty="0">
                <a:solidFill>
                  <a:srgbClr val="FEFAC9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rgbClr val="FEFAC9"/>
                </a:solidFill>
              </a:defRPr>
            </a:lvl1pPr>
          </a:lstStyle>
          <a:p>
            <a:pPr>
              <a:defRPr/>
            </a:pPr>
            <a:fld id="{907D582F-9461-4771-BA25-501CE831F4DD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8927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 und Inhal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71415"/>
            <a:ext cx="8153400" cy="785818"/>
          </a:xfrm>
        </p:spPr>
        <p:txBody>
          <a:bodyPr>
            <a:normAutofit/>
          </a:bodyPr>
          <a:lstStyle>
            <a:lvl1pPr>
              <a:defRPr sz="28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47LightCn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613528"/>
            <a:ext cx="533400" cy="24447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BBF7D5F-4D8B-49E2-87E8-67BE8B9E1EA6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816" y="6093296"/>
            <a:ext cx="1080000" cy="7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6093296"/>
            <a:ext cx="1080000" cy="7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7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093296"/>
            <a:ext cx="1080000" cy="7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BD01F82-8CAE-4998-ABE0-936BE3BDCA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463" y="5937752"/>
            <a:ext cx="2018445" cy="87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7390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96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64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09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62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17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33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19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76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DE098-2782-4A0D-986B-8EFE0691C7D8}" type="datetimeFigureOut">
              <a:rPr lang="cs-CZ" smtClean="0"/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B1F25-89A9-4F82-BAB3-13794BD8B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796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31.png"/><Relationship Id="rId4" Type="http://schemas.openxmlformats.org/officeDocument/2006/relationships/video" Target="../media/media2.mp4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g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9D26A-2B22-4C65-874E-C9CF1CEFEA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584195-0350-41DC-B117-D3C650C4A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4261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5017814" y="260649"/>
            <a:ext cx="2938562" cy="3386571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1905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 1"/>
          <p:cNvSpPr txBox="1">
            <a:spLocks/>
          </p:cNvSpPr>
          <p:nvPr/>
        </p:nvSpPr>
        <p:spPr bwMode="auto">
          <a:xfrm>
            <a:off x="395538" y="589370"/>
            <a:ext cx="2938561" cy="8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5pPr>
            <a:lvl6pPr marL="457145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29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435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58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Lt BT" panose="020B0402020204020303" pitchFamily="34" charset="0"/>
              </a:rPr>
              <a:t>Kontakt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547664" y="5112359"/>
            <a:ext cx="5424266" cy="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E-Mail:  </a:t>
            </a:r>
            <a:r>
              <a:rPr lang="cs-CZ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info@meridian-energy.cz</a:t>
            </a:r>
          </a:p>
          <a:p>
            <a:pPr>
              <a:defRPr/>
            </a:pPr>
            <a:r>
              <a:rPr lang="cs-CZ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Web</a:t>
            </a:r>
            <a:r>
              <a:rPr lang="de-DE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   </a:t>
            </a:r>
            <a:r>
              <a:rPr lang="cs-CZ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de-DE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www.</a:t>
            </a:r>
            <a:r>
              <a:rPr lang="cs-CZ" sz="20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meridian-energy.cz</a:t>
            </a:r>
            <a:endParaRPr lang="de-DE" sz="200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defRPr/>
            </a:pPr>
            <a:endParaRPr lang="de-DE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3703" y="442744"/>
            <a:ext cx="2266784" cy="3022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xtfeld 2"/>
          <p:cNvSpPr txBox="1"/>
          <p:nvPr/>
        </p:nvSpPr>
        <p:spPr>
          <a:xfrm>
            <a:off x="1547664" y="3911251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Chebská 355/49</a:t>
            </a:r>
          </a:p>
          <a:p>
            <a:pPr>
              <a:defRPr/>
            </a:pPr>
            <a:r>
              <a:rPr lang="cs-CZ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360 06  Karlovy Vary</a:t>
            </a:r>
          </a:p>
          <a:p>
            <a:pPr>
              <a:defRPr/>
            </a:pPr>
            <a:r>
              <a:rPr lang="cs-CZ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Telefon: +420 355 311 223</a:t>
            </a:r>
          </a:p>
          <a:p>
            <a:pPr>
              <a:defRPr/>
            </a:pPr>
            <a:endParaRPr lang="cs-CZ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utura Lt BT" panose="020B0402020204020303" pitchFamily="34" charset="0"/>
            </a:endParaRPr>
          </a:p>
        </p:txBody>
      </p:sp>
      <p:sp>
        <p:nvSpPr>
          <p:cNvPr id="19" name="Titel 1"/>
          <p:cNvSpPr txBox="1">
            <a:spLocks/>
          </p:cNvSpPr>
          <p:nvPr/>
        </p:nvSpPr>
        <p:spPr bwMode="auto">
          <a:xfrm>
            <a:off x="1357041" y="5881663"/>
            <a:ext cx="8137896" cy="8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5pPr>
            <a:lvl6pPr marL="457145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29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435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58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Lt BT" panose="020B0402020204020303" pitchFamily="34" charset="0"/>
              </a:rPr>
              <a:t>  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Lt BT" panose="020B0402020204020303" pitchFamily="34" charset="0"/>
              </a:rPr>
              <a:t>			</a:t>
            </a:r>
            <a:endParaRPr lang="de-DE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1A2B66C-AD42-4EA7-A26C-80CF037A6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23" y="2224264"/>
            <a:ext cx="3323171" cy="143902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6FA12D3-A7E3-5149-896E-28D09625C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8105" y="4026507"/>
            <a:ext cx="3400868" cy="1617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6663477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17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2D9816-FDBB-484A-871D-575DCE052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Jsou větrné elektrárny hlučné?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ECC890D-9EA6-4892-B58C-DB2A863EFC4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5300" y="1181100"/>
            <a:ext cx="8153400" cy="4495800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+mj-lt"/>
              </a:rPr>
              <a:t>Hluková norma v ČR je jedna z nejpřísnějších V EU </a:t>
            </a:r>
          </a:p>
          <a:p>
            <a:r>
              <a:rPr lang="cs-CZ" sz="2000" dirty="0">
                <a:latin typeface="+mj-lt"/>
              </a:rPr>
              <a:t>Ve dne je to 50 dB a v noci 40 dB</a:t>
            </a:r>
          </a:p>
          <a:p>
            <a:r>
              <a:rPr lang="cs-CZ" sz="2000" dirty="0">
                <a:latin typeface="+mj-lt"/>
              </a:rPr>
              <a:t>Moderní větrná elektrárna tuto normu splňuje už  500 metrů od elektrárny</a:t>
            </a:r>
          </a:p>
          <a:p>
            <a:r>
              <a:rPr lang="cs-CZ" sz="2000" dirty="0">
                <a:latin typeface="+mj-lt"/>
              </a:rPr>
              <a:t>Společnost </a:t>
            </a:r>
            <a:r>
              <a:rPr lang="cs-CZ" sz="2000" dirty="0" err="1">
                <a:latin typeface="+mj-lt"/>
              </a:rPr>
              <a:t>Meridian</a:t>
            </a:r>
            <a:r>
              <a:rPr lang="cs-CZ" sz="2000" dirty="0">
                <a:latin typeface="+mj-lt"/>
              </a:rPr>
              <a:t> staví větrné elektrárny přibližně 1000 m od sídel a splňuje tuto normu na 150%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DEC0595-34C4-400B-85A4-34AF3943F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427" y="3129094"/>
            <a:ext cx="5629145" cy="27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1613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C71232-F9DF-4DA7-AFB5-D9F7F5F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Jsou větrné elektrárny hlučné?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4584BFF-4437-4E96-B5A2-EB5402872F6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47" y="2861998"/>
            <a:ext cx="3489325" cy="2326217"/>
          </a:xfr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9FBA6BB-3494-4296-AB2D-DB09E823C74D}"/>
              </a:ext>
            </a:extLst>
          </p:cNvPr>
          <p:cNvSpPr txBox="1"/>
          <p:nvPr/>
        </p:nvSpPr>
        <p:spPr>
          <a:xfrm>
            <a:off x="740101" y="1121109"/>
            <a:ext cx="82174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Důvodem častých obav z hluku větrných elektráren jsou u nás patrně špatné zkušenosti s prvními, nepovedenými prototypy turbín z počátku devadesátých let. Díky technologickému vývoji jsou však současné elektrárny projektovány tak, aby splnily hlukovou normu v ČR – jednu z nejpřísnějších norem v EU. Výstavba větrných elektráren od skupiny </a:t>
            </a:r>
            <a:r>
              <a:rPr lang="cs-CZ" sz="1800" b="1" dirty="0" err="1">
                <a:solidFill>
                  <a:srgbClr val="1F497D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meridian</a:t>
            </a:r>
            <a:r>
              <a:rPr lang="cs-CZ" sz="1800" b="1" dirty="0">
                <a:solidFill>
                  <a:srgbClr val="1F497D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probíhá v dostatečné vzdálenosti od sídelních jednotek. Hodnoty normy jsou tedy s dostatečnou rezervou dodrženy. </a:t>
            </a:r>
          </a:p>
          <a:p>
            <a:endParaRPr lang="cs-CZ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+mj-lt"/>
                <a:ea typeface="Times New Roman" panose="02020603050405020304" pitchFamily="18" charset="0"/>
              </a:rPr>
              <a:t>Agentura ochrany přírody a krajiny uvádí, že les ve vzdálenosti 200 metrů vydává při rychlostech větru 6–7 m/s přibližně stejný hluk jako větrná elektrárna ve stejné vzdálenosti.</a:t>
            </a:r>
            <a:r>
              <a:rPr lang="cs-CZ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034369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DF75F2-8935-455C-90E2-89D92977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Ohrožují moderní VE padajícím ledem z lopatek?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F1F21D3-4166-4D0F-A791-52EB5FA136E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8" t="11848" r="14794" b="13630"/>
          <a:stretch/>
        </p:blipFill>
        <p:spPr>
          <a:xfrm>
            <a:off x="285916" y="3079625"/>
            <a:ext cx="3987664" cy="224738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B12CD05-AA15-4657-97FD-EF556D185D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7" t="12739" r="15051" b="15815"/>
          <a:stretch/>
        </p:blipFill>
        <p:spPr>
          <a:xfrm>
            <a:off x="4457012" y="3079624"/>
            <a:ext cx="4163480" cy="224738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CAD4611-A147-4D1E-B513-2342A7B9E639}"/>
              </a:ext>
            </a:extLst>
          </p:cNvPr>
          <p:cNvSpPr txBox="1"/>
          <p:nvPr/>
        </p:nvSpPr>
        <p:spPr>
          <a:xfrm>
            <a:off x="512418" y="1124125"/>
            <a:ext cx="8283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Moderní VE jsou vybaveny technologií Anti-</a:t>
            </a:r>
            <a:r>
              <a:rPr lang="cs-CZ" dirty="0" err="1">
                <a:latin typeface="+mj-lt"/>
              </a:rPr>
              <a:t>Icing</a:t>
            </a:r>
            <a:r>
              <a:rPr lang="cs-CZ" dirty="0">
                <a:latin typeface="+mj-lt"/>
              </a:rPr>
              <a:t> Systém – systém detekce tvorby námrazy a ledu a zároveň vyhříváním lopatek. Senzory zaznamenají případné nepravidelné vibrace listů rotoru způsobené námrazou a případně dojde k řízenému zastavení otáček a k automatickému vypnutí větrné elektrárny. Jelikož systémy zaručují zastavení stroje, z listů nemůže za provozu odlétávat námraza.</a:t>
            </a:r>
          </a:p>
        </p:txBody>
      </p:sp>
    </p:spTree>
    <p:extLst>
      <p:ext uri="{BB962C8B-B14F-4D97-AF65-F5344CB8AC3E}">
        <p14:creationId xmlns:p14="http://schemas.microsoft.com/office/powerpoint/2010/main" val="238359003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66038-AB6B-4D6D-B305-181ED679B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Stroboskopický efekt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E0E65-5061-47E7-A9AA-2483B3F9B6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42158" y="1392572"/>
            <a:ext cx="5301842" cy="4295165"/>
          </a:xfrm>
        </p:spPr>
        <p:txBody>
          <a:bodyPr>
            <a:normAutofit/>
          </a:bodyPr>
          <a:lstStyle/>
          <a:p>
            <a:r>
              <a:rPr lang="cs-CZ" sz="1600" dirty="0">
                <a:latin typeface="+mj-lt"/>
              </a:rPr>
              <a:t>Při přípravě projektů se počítá nejvyšší doba, po kterou v daném místě působení tohoto jevu hrozí (pokud by stále svítilo slunce, nikdy se nevyskytovaly mraky a rotor byl neustále kolmo k pozorovateli, a vrhal tedy největší možný stín), a skutečná doba působení podle reálných meteorologických podmínek. Pokud zahrneme svit slunce, oblačnost a měnící se směr větru, celkově jde zhruba o pět až šest hodin v součtu za celý rok. Program ovládání elektrárny umožňuje takové nastavení, aby po dobu několika minut denně, kdy vrhání stínů na domy hrozí, byla elektrárna zastavena.</a:t>
            </a:r>
          </a:p>
          <a:p>
            <a:r>
              <a:rPr lang="cs-CZ" sz="1600" dirty="0" err="1">
                <a:latin typeface="+mj-lt"/>
              </a:rPr>
              <a:t>Diskoefekt</a:t>
            </a:r>
            <a:r>
              <a:rPr lang="cs-CZ" sz="1600" dirty="0">
                <a:latin typeface="+mj-lt"/>
              </a:rPr>
              <a:t> – lesklý odraz od listů rotoru. Dnešní moderní technologie ho eliminují pomocí matných nátěrů celého zařízen</a:t>
            </a:r>
          </a:p>
          <a:p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C85974-23B2-4DC5-B11C-3F9DCAD47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2" y="1115736"/>
            <a:ext cx="3749076" cy="456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1192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AAA47-4D49-4DE2-9B29-9ED081A80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Větrné elektrárny ruší příjem televize a rádia?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8603C3-BA99-4B76-A06C-591B0D2A9B2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0150" y="1180751"/>
            <a:ext cx="8003699" cy="2669796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+mj-lt"/>
              </a:rPr>
              <a:t>Větrná elektrárna vadí vlnám úplně stejně jako jakýkoliv komín nebo jiná stavba. Ten elektromagnetické pole narušuje, ale příjmu rozhlasu, televize i sítě mobilních telefonů to nevadí. Rušení signálu by hrozilo pouze v případě, že by kovový sloup turbíny stál přímo mezi nedalekou anténou a vysílačem. Ovšem tak blízko domů se elektrárny nestavějí.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66D3990-28C6-478D-927A-F345801CD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18" y="2588896"/>
            <a:ext cx="4429386" cy="295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3434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2A81FD-2BEA-4AFF-9C16-9327537C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Jsou větrné elektrárny nespolehlivé? A musejí zálohovat uhelnými zdroji?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25CADE-F3DE-4898-A766-0EA9CDFB4C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5300" y="1273030"/>
            <a:ext cx="8153400" cy="4495800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+mj-lt"/>
              </a:rPr>
              <a:t>Větrné turbíny samozřejmě vyrábějí energii, jen pokud fouká vítr. Jeho rychlost přirozeně kolísá. Množství dodané elektřiny tak musí být vyrovnáno z jiných zdrojů.</a:t>
            </a:r>
          </a:p>
          <a:p>
            <a:r>
              <a:rPr lang="cs-CZ" sz="1800" dirty="0">
                <a:latin typeface="+mj-lt"/>
              </a:rPr>
              <a:t>Ale to není problém, ani když by podíl větrných elektráren razantně stoupl. V Dánsku, Německu nebo ve Španělsku je z větru vyráběno 20- 50% elektřiny a proměnlivou větrnou výrobu regulovat dokáží. V ČR je to momentálně 1%</a:t>
            </a:r>
          </a:p>
          <a:p>
            <a:r>
              <a:rPr lang="cs-CZ" sz="1800" dirty="0">
                <a:latin typeface="+mj-lt"/>
              </a:rPr>
              <a:t>Jaké množství elektřiny vyrobíme z větrných elektráren se již dnes dá navíc velmi dobře předpovědět na několik desítek hodin dopředu. Výhodou též je, že fouká převážně v zimě, kdy se elektřiny spotřebuje nejvíce. Větrné elektrárny se tak vhodně doplňují se sluneční energií nebo elektřinou z vody, které jsou dostupnější na jaře a v létě.</a:t>
            </a:r>
          </a:p>
          <a:p>
            <a:r>
              <a:rPr lang="cs-CZ" sz="1800" dirty="0">
                <a:latin typeface="+mj-lt"/>
              </a:rPr>
              <a:t>Všechny elektrárny občas náhle vypadnou. Skutečně velkou hrozbou pro přenosnou síť jsou ale výpadky velkých zdrojů. Prudké odstavení jaderné elektrárny, má na elektroenergetickou síť daleko vyšší nároky, než je tomu u stokrát menších výkonů jednotlivých větrných farem.</a:t>
            </a:r>
          </a:p>
        </p:txBody>
      </p:sp>
    </p:spTree>
    <p:extLst>
      <p:ext uri="{BB962C8B-B14F-4D97-AF65-F5344CB8AC3E}">
        <p14:creationId xmlns:p14="http://schemas.microsoft.com/office/powerpoint/2010/main" val="65481678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1BB05-2E55-4054-90DC-43DE0E225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Co s větrnou elektrárnou po konci její životnosti?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5D2ED88-6392-4B8D-88F8-2BFFEB6183A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1" y="3576237"/>
            <a:ext cx="4051742" cy="234196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3E34F34-469A-4651-AA87-EEC2E4026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" y="1181100"/>
            <a:ext cx="4051743" cy="238100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673161D-8B55-48CB-B8B2-82FD837E0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60" y="1190327"/>
            <a:ext cx="3586747" cy="239023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F2FC857-D284-4198-A3F7-0E636BCE1F7B}"/>
              </a:ext>
            </a:extLst>
          </p:cNvPr>
          <p:cNvSpPr txBox="1"/>
          <p:nvPr/>
        </p:nvSpPr>
        <p:spPr>
          <a:xfrm>
            <a:off x="4983060" y="3749879"/>
            <a:ext cx="3813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+mj-lt"/>
              </a:rPr>
              <a:t>Větrná elektrárna je z 88% recyklovatelná</a:t>
            </a:r>
          </a:p>
          <a:p>
            <a:endParaRPr lang="cs-CZ" sz="1600" dirty="0">
              <a:latin typeface="+mj-lt"/>
            </a:endParaRPr>
          </a:p>
          <a:p>
            <a:r>
              <a:rPr lang="cs-CZ" sz="1600" dirty="0">
                <a:latin typeface="+mj-lt"/>
              </a:rPr>
              <a:t>Společnost VESTAS má závazek vyrábět VE s nulovým odpadem do roku 2040 </a:t>
            </a:r>
          </a:p>
          <a:p>
            <a:endParaRPr lang="cs-CZ" sz="1600" dirty="0">
              <a:latin typeface="+mj-lt"/>
            </a:endParaRPr>
          </a:p>
          <a:p>
            <a:r>
              <a:rPr lang="cs-CZ" sz="1600" dirty="0">
                <a:latin typeface="+mj-lt"/>
              </a:rPr>
              <a:t>Větrná elektrárna je stavba dočasná a po jejím ukončení se na náklady provozovatele demontuje a místo se dá do původního stavu.</a:t>
            </a:r>
          </a:p>
        </p:txBody>
      </p:sp>
    </p:spTree>
    <p:extLst>
      <p:ext uri="{BB962C8B-B14F-4D97-AF65-F5344CB8AC3E}">
        <p14:creationId xmlns:p14="http://schemas.microsoft.com/office/powerpoint/2010/main" val="211165862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C8092E9-38F3-4D51-BC72-3A527CD22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930" y="5134014"/>
            <a:ext cx="1397011" cy="78581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ACBE659-9AF7-4640-8BF7-C544DD05E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Zabíjí větrná elektrárna ptactvo a plaší zvěř?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1B7C7DAE-37C8-41AA-8BB3-6762B5846FE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5300" y="1096861"/>
            <a:ext cx="8153400" cy="4495800"/>
          </a:xfrm>
        </p:spPr>
        <p:txBody>
          <a:bodyPr>
            <a:normAutofit/>
          </a:bodyPr>
          <a:lstStyle/>
          <a:p>
            <a:r>
              <a:rPr lang="cs-CZ" sz="1600" dirty="0">
                <a:latin typeface="+mj-lt"/>
              </a:rPr>
              <a:t>Vliv větrných elektráren na ptactvo patří k nejpodrobněji zkoumaným environmentálním aspektům větrné energie. Dle dostupných studií je největší dlouhodobou hrozbou pro ptáky změna klimatu. U moderních větrných elektráren se lopatky pohybují pomaleji a ani případný střet s otáčející se lopatkou nemusí končit tragicky. Opakovaně byla zaznamenána situace, kdy vzduchový polštář okolo lopatky ptákem smýkne, aniž by ho zranil či usmrtil. Dosavadní výzkum ukazuje, že úmrtnost ptáků v důsledku střetů s elektrárnami je ve srovnání s jinými lidskými činnostmi či usmrcením kočkami velmi nízká. </a:t>
            </a:r>
          </a:p>
          <a:p>
            <a:r>
              <a:rPr lang="cs-CZ" sz="1600" dirty="0">
                <a:latin typeface="+mj-lt"/>
              </a:rPr>
              <a:t>španělská – studie zahrnovala každodenní prohlídky země kolem 20 větrných parků s 252 turbínami. Probíhala v letech 2005-2008, přičemž během této doby bylo nalezeno 596 mrtvých ptáků což je 0,5 mrtvého ptáka na 1 větrnou elektrárnu za rok. Oproti tomu automobil v průměru zabije 3-5 ptáků za rok, kočka domácí, výškové budovy nebo zemědělská činnost mnohonásobně více.</a:t>
            </a:r>
          </a:p>
          <a:p>
            <a:r>
              <a:rPr lang="cs-CZ" sz="1600" dirty="0">
                <a:latin typeface="+mj-lt"/>
              </a:rPr>
              <a:t>Hustota zvěře - Veterinární univerzita v Hannoveru sledovala rozsáhlé území s celkem 36 větrnými elektrárnami po dobu 3 let. Spočítala zvěř před a po postavení a provozování VE a hustota zvěře na území s elektrárnami zůstala stejná, nebo se dokonce zvyšovala. Provoz elektráren tedy nevede ani k odchodu zvěře, ani je nenutí se těmto místům vyhýbat.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26791986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bgerundetes Rechteck 66"/>
          <p:cNvSpPr/>
          <p:nvPr/>
        </p:nvSpPr>
        <p:spPr>
          <a:xfrm>
            <a:off x="4932041" y="6093296"/>
            <a:ext cx="3697809" cy="51334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1905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74130" y="4437112"/>
            <a:ext cx="8820472" cy="10801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PŘEDSTAVENÍ Záměru VÝSTAVBY VĚTRNÝCH ELEKTRÁREN – </a:t>
            </a:r>
            <a:r>
              <a:rPr lang="cs-CZ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Zahrádky</a:t>
            </a:r>
            <a:endParaRPr lang="de-DE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33096"/>
            <a:ext cx="1440000" cy="9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333096"/>
            <a:ext cx="1440000" cy="9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:\Anja Scholze\Flyer\Bilder Flyer\Fotos allgemein_Außenseite\Cove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33096"/>
            <a:ext cx="1452992" cy="961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feld 5"/>
          <p:cNvSpPr txBox="1"/>
          <p:nvPr/>
        </p:nvSpPr>
        <p:spPr>
          <a:xfrm>
            <a:off x="4665262" y="6282644"/>
            <a:ext cx="4489897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45715" rIns="91429" bIns="45715" numCol="1" anchor="b" anchorCtr="0" compatLnSpc="1">
            <a:prstTxWarp prst="textNoShape">
              <a:avLst/>
            </a:prstTxWarp>
            <a:noAutofit/>
          </a:bodyPr>
          <a:lstStyle>
            <a:lvl1pPr algn="ctr" fontAlgn="auto">
              <a:spcAft>
                <a:spcPts val="0"/>
              </a:spcAft>
              <a:defRPr sz="3200" b="1" cap="all" baseline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 pitchFamily="34" charset="0"/>
                <a:ea typeface="+mj-ea"/>
                <a:cs typeface="+mj-cs"/>
              </a:defRPr>
            </a:lvl1pPr>
            <a:lvl2pPr>
              <a:defRPr sz="4400">
                <a:solidFill>
                  <a:schemeClr val="tx2"/>
                </a:solidFill>
                <a:latin typeface="Tw Cen MT" pitchFamily="34" charset="0"/>
              </a:defRPr>
            </a:lvl2pPr>
            <a:lvl3pPr>
              <a:defRPr sz="4400">
                <a:solidFill>
                  <a:schemeClr val="tx2"/>
                </a:solidFill>
                <a:latin typeface="Tw Cen MT" pitchFamily="34" charset="0"/>
              </a:defRPr>
            </a:lvl3pPr>
            <a:lvl4pPr>
              <a:defRPr sz="4400">
                <a:solidFill>
                  <a:schemeClr val="tx2"/>
                </a:solidFill>
                <a:latin typeface="Tw Cen MT" pitchFamily="34" charset="0"/>
              </a:defRPr>
            </a:lvl4pPr>
            <a:lvl5pPr>
              <a:defRPr sz="4400">
                <a:solidFill>
                  <a:schemeClr val="tx2"/>
                </a:solidFill>
                <a:latin typeface="Tw Cen MT" pitchFamily="34" charset="0"/>
              </a:defRPr>
            </a:lvl5pPr>
            <a:lvl6pPr marL="457145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29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435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58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r>
              <a:rPr lang="cs-CZ" sz="17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leden 2023</a:t>
            </a:r>
            <a:endParaRPr lang="de-DE" sz="1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317171F-EE88-449F-AB42-E79B7E802C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30" y="0"/>
            <a:ext cx="3323171" cy="143902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51558F-8E1C-4682-A3D4-52B71A3D5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Zabírá větrná elektrárna zemědělskou půdu?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F36B83C-5761-4A03-A8AC-DDB84F9B28D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8" y="998290"/>
            <a:ext cx="2500065" cy="187633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5AF3A03-614F-4742-B6CC-478801BD6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8" y="2940184"/>
            <a:ext cx="2514119" cy="268882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4A5905C-3CC6-4105-AE41-0E88E4513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596" y="998290"/>
            <a:ext cx="5092116" cy="339474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907340D-FB7D-494E-940F-48122404C200}"/>
              </a:ext>
            </a:extLst>
          </p:cNvPr>
          <p:cNvSpPr txBox="1"/>
          <p:nvPr/>
        </p:nvSpPr>
        <p:spPr>
          <a:xfrm>
            <a:off x="3296872" y="4393034"/>
            <a:ext cx="5285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Zábor půdy je minimální a vztahuje se na tubus a servisní plochu která představuje cca 30x30 metrů. Okolo větrné elektrárny může probíhat orba pastva i jiné zemědělské aktivity. Pozemky jsou pronajímány na dobu určitou a stavba větrné elektrárny je dočasná.</a:t>
            </a:r>
          </a:p>
        </p:txBody>
      </p:sp>
    </p:spTree>
    <p:extLst>
      <p:ext uri="{BB962C8B-B14F-4D97-AF65-F5344CB8AC3E}">
        <p14:creationId xmlns:p14="http://schemas.microsoft.com/office/powerpoint/2010/main" val="3150616223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58FD587-10F4-0AF2-063A-479F4FBA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Jindřichovice - větrá elektrárna 06/2022</a:t>
            </a:r>
          </a:p>
        </p:txBody>
      </p:sp>
      <p:pic>
        <p:nvPicPr>
          <p:cNvPr id="6" name="video_20220614_124052">
            <a:hlinkClick r:id="" action="ppaction://media"/>
            <a:extLst>
              <a:ext uri="{FF2B5EF4-FFF2-40B4-BE49-F238E27FC236}">
                <a16:creationId xmlns:a16="http://schemas.microsoft.com/office/drawing/2014/main" id="{5040F1F0-9F6A-E510-BFE4-115200AE7DD9}"/>
              </a:ext>
            </a:extLst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0987" y="1094332"/>
            <a:ext cx="2591996" cy="4638136"/>
          </a:xfrm>
        </p:spPr>
      </p:pic>
      <p:pic>
        <p:nvPicPr>
          <p:cNvPr id="7" name="video_20220614_124811">
            <a:hlinkClick r:id="" action="ppaction://media"/>
            <a:extLst>
              <a:ext uri="{FF2B5EF4-FFF2-40B4-BE49-F238E27FC236}">
                <a16:creationId xmlns:a16="http://schemas.microsoft.com/office/drawing/2014/main" id="{A1FFC102-B57E-5135-0199-940D43A58C6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2849" y="1078302"/>
            <a:ext cx="2518911" cy="4654166"/>
          </a:xfrm>
          <a:prstGeom prst="rect">
            <a:avLst/>
          </a:prstGeom>
        </p:spPr>
      </p:pic>
      <p:pic>
        <p:nvPicPr>
          <p:cNvPr id="2" name="Multimédia1">
            <a:hlinkClick r:id="" action="ppaction://media"/>
            <a:extLst>
              <a:ext uri="{FF2B5EF4-FFF2-40B4-BE49-F238E27FC236}">
                <a16:creationId xmlns:a16="http://schemas.microsoft.com/office/drawing/2014/main" id="{47F87EFB-E66F-4D23-3C40-CEF6BB8CCCF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58164" y="635164"/>
            <a:ext cx="2289504" cy="509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25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45D72-ABA8-C868-D536-595F3512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Karlovarský kraj</a:t>
            </a:r>
          </a:p>
        </p:txBody>
      </p:sp>
      <p:pic>
        <p:nvPicPr>
          <p:cNvPr id="15" name="Zástupný obsah 14">
            <a:extLst>
              <a:ext uri="{FF2B5EF4-FFF2-40B4-BE49-F238E27FC236}">
                <a16:creationId xmlns:a16="http://schemas.microsoft.com/office/drawing/2014/main" id="{C91CBD26-BF16-9583-2B5A-4A9A82E0003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16" y="1316360"/>
            <a:ext cx="1995282" cy="4428834"/>
          </a:xfr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A841DFC-CEFD-8517-7C9D-9A0440944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722" y="1023840"/>
            <a:ext cx="2238555" cy="4968815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DD9364C-01DB-6CBE-7CF2-0428D52C6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39" y="1316360"/>
            <a:ext cx="1995282" cy="442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9729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39F8C315-3858-49F4-81AE-9310336C7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6079"/>
            <a:ext cx="7134758" cy="475650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8AFCEE7-A6CA-4F9C-88F9-208404170F4A}"/>
              </a:ext>
            </a:extLst>
          </p:cNvPr>
          <p:cNvSpPr txBox="1"/>
          <p:nvPr/>
        </p:nvSpPr>
        <p:spPr>
          <a:xfrm>
            <a:off x="7142344" y="1185595"/>
            <a:ext cx="2044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+mj-lt"/>
              </a:rPr>
              <a:t>Ano, větrné elektrárny ovlivňují krajinný ráz. Ovšem jako jakékoliv jiné působení člověka na Zemi. 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C5A4E04-BAF6-4B4E-A024-09C2EC24DE0E}"/>
              </a:ext>
            </a:extLst>
          </p:cNvPr>
          <p:cNvSpPr txBox="1">
            <a:spLocks/>
          </p:cNvSpPr>
          <p:nvPr/>
        </p:nvSpPr>
        <p:spPr>
          <a:xfrm>
            <a:off x="0" y="5312445"/>
            <a:ext cx="5327009" cy="7215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47LightCn" pitchFamily="34" charset="0"/>
                <a:ea typeface="+mj-ea"/>
                <a:cs typeface="+mj-cs"/>
              </a:defRPr>
            </a:lvl1pPr>
          </a:lstStyle>
          <a:p>
            <a:endParaRPr lang="cs-CZ" sz="1800" dirty="0">
              <a:latin typeface="+mj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A0A392-F502-4C0D-958B-6417F76BA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Větrné elektrárny – krajinný ráz</a:t>
            </a:r>
          </a:p>
        </p:txBody>
      </p:sp>
      <p:pic>
        <p:nvPicPr>
          <p:cNvPr id="6" name="Zástupný obsah 7">
            <a:extLst>
              <a:ext uri="{FF2B5EF4-FFF2-40B4-BE49-F238E27FC236}">
                <a16:creationId xmlns:a16="http://schemas.microsoft.com/office/drawing/2014/main" id="{0BB873C3-858D-4038-BEA7-D3BB6528B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3088" y="6102871"/>
            <a:ext cx="1064514" cy="702742"/>
          </a:xfrm>
          <a:prstGeom prst="rect">
            <a:avLst/>
          </a:prstGeom>
        </p:spPr>
      </p:pic>
      <p:pic>
        <p:nvPicPr>
          <p:cNvPr id="7" name="Zástupný obsah 7">
            <a:extLst>
              <a:ext uri="{FF2B5EF4-FFF2-40B4-BE49-F238E27FC236}">
                <a16:creationId xmlns:a16="http://schemas.microsoft.com/office/drawing/2014/main" id="{9B39BDF4-9268-47B2-A3EB-96DBF0367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6662" y="6102871"/>
            <a:ext cx="1062527" cy="702742"/>
          </a:xfrm>
          <a:prstGeom prst="rect">
            <a:avLst/>
          </a:prstGeom>
        </p:spPr>
      </p:pic>
      <p:pic>
        <p:nvPicPr>
          <p:cNvPr id="9" name="Zástupný obsah 7">
            <a:extLst>
              <a:ext uri="{FF2B5EF4-FFF2-40B4-BE49-F238E27FC236}">
                <a16:creationId xmlns:a16="http://schemas.microsoft.com/office/drawing/2014/main" id="{87B83F3A-FC8B-4EC2-BA4A-D08CE822E8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8488" y="6102871"/>
            <a:ext cx="1062527" cy="70274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AB0E25B8-97D2-43EA-8689-03A8666C91A8}"/>
              </a:ext>
            </a:extLst>
          </p:cNvPr>
          <p:cNvSpPr txBox="1"/>
          <p:nvPr/>
        </p:nvSpPr>
        <p:spPr>
          <a:xfrm>
            <a:off x="-7586" y="5488530"/>
            <a:ext cx="4727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Vestas</a:t>
            </a:r>
            <a:r>
              <a:rPr lang="cs-CZ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V126; 3,6 MW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DB3760D-E755-4E71-893E-40E2637A8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26079"/>
            <a:ext cx="7134757" cy="475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9315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16F1A-6C51-4D70-9E2A-166659306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415"/>
            <a:ext cx="9144000" cy="785818"/>
          </a:xfrm>
        </p:spPr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O skupině meridian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C21E13D-9295-4D52-923E-BF819FC8247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2000" dirty="0">
                <a:latin typeface="+mj-lt"/>
              </a:rPr>
              <a:t>1996 – založení skupiny meridian se zaměřením na obnovitelnou energetiku</a:t>
            </a:r>
            <a:endParaRPr lang="de-DE" sz="2000" dirty="0">
              <a:latin typeface="+mj-lt"/>
            </a:endParaRP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2000" dirty="0">
                <a:latin typeface="+mj-lt"/>
              </a:rPr>
              <a:t>Plánování, financování, výstavba, provoz, obchodní a technická správa větrných a fotovoltaických elektráren 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2000" dirty="0">
                <a:latin typeface="+mj-lt"/>
              </a:rPr>
              <a:t>Působnost skupiny </a:t>
            </a:r>
            <a:r>
              <a:rPr lang="cs-CZ" sz="2000" dirty="0" err="1">
                <a:latin typeface="+mj-lt"/>
              </a:rPr>
              <a:t>meridian</a:t>
            </a:r>
            <a:r>
              <a:rPr lang="cs-CZ" sz="2000" dirty="0">
                <a:latin typeface="+mj-lt"/>
              </a:rPr>
              <a:t> v ČR, Německu, Francii, Itálii a Chorvatsku</a:t>
            </a:r>
            <a:endParaRPr lang="de-DE" sz="2000" b="1" u="sng" dirty="0">
              <a:solidFill>
                <a:srgbClr val="0040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685717" lvl="2" indent="0">
              <a:spcBef>
                <a:spcPts val="1200"/>
              </a:spcBef>
              <a:buNone/>
            </a:pPr>
            <a:r>
              <a:rPr lang="cs-CZ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Fotovoltaické elektrárny skupiny meridian</a:t>
            </a:r>
            <a:r>
              <a:rPr lang="de-DE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r>
              <a:rPr lang="de-DE" b="1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endParaRPr lang="cs-CZ" b="1" dirty="0">
              <a:solidFill>
                <a:srgbClr val="0040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685717" lvl="2" indent="0">
              <a:spcBef>
                <a:spcPts val="1200"/>
              </a:spcBef>
              <a:buNone/>
            </a:pPr>
            <a:r>
              <a:rPr lang="cs-CZ" b="1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</a:t>
            </a:r>
            <a:r>
              <a:rPr lang="cs-CZ" dirty="0">
                <a:latin typeface="+mj-lt"/>
              </a:rPr>
              <a:t>více než 50 zařízení s výkonem cca. </a:t>
            </a:r>
            <a:r>
              <a:rPr lang="de-DE" dirty="0">
                <a:latin typeface="+mj-lt"/>
              </a:rPr>
              <a:t>60 MW</a:t>
            </a:r>
          </a:p>
          <a:p>
            <a:pPr marL="685717" lvl="2" indent="0">
              <a:spcBef>
                <a:spcPts val="1200"/>
              </a:spcBef>
              <a:buNone/>
            </a:pPr>
            <a:r>
              <a:rPr lang="cs-CZ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Větrné elektrárny</a:t>
            </a:r>
            <a:r>
              <a:rPr lang="de-DE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r>
              <a:rPr lang="de-DE" dirty="0">
                <a:solidFill>
                  <a:srgbClr val="004074"/>
                </a:solidFill>
                <a:latin typeface="+mj-lt"/>
              </a:rPr>
              <a:t> 	</a:t>
            </a:r>
            <a:endParaRPr lang="cs-CZ" dirty="0">
              <a:solidFill>
                <a:srgbClr val="004074"/>
              </a:solidFill>
              <a:latin typeface="+mj-lt"/>
            </a:endParaRPr>
          </a:p>
          <a:p>
            <a:pPr marL="685717" lvl="2" indent="0">
              <a:spcBef>
                <a:spcPts val="1200"/>
              </a:spcBef>
              <a:buNone/>
            </a:pPr>
            <a:r>
              <a:rPr lang="cs-CZ" dirty="0">
                <a:solidFill>
                  <a:srgbClr val="004074"/>
                </a:solidFill>
                <a:latin typeface="+mj-lt"/>
              </a:rPr>
              <a:t>			</a:t>
            </a:r>
            <a:r>
              <a:rPr lang="cs-CZ" dirty="0">
                <a:latin typeface="+mj-lt"/>
              </a:rPr>
              <a:t>48</a:t>
            </a:r>
            <a:r>
              <a:rPr lang="de-DE" dirty="0">
                <a:latin typeface="+mj-lt"/>
              </a:rPr>
              <a:t> </a:t>
            </a:r>
            <a:r>
              <a:rPr lang="cs-CZ" dirty="0">
                <a:latin typeface="+mj-lt"/>
              </a:rPr>
              <a:t>turbín s výkonem 150 MW</a:t>
            </a:r>
            <a:endParaRPr lang="de-DE" dirty="0">
              <a:latin typeface="+mj-lt"/>
            </a:endParaRPr>
          </a:p>
          <a:p>
            <a:pPr marL="685717" lvl="2" indent="0">
              <a:spcBef>
                <a:spcPts val="0"/>
              </a:spcBef>
              <a:buNone/>
            </a:pPr>
            <a:endParaRPr lang="de-DE" sz="800" dirty="0">
              <a:latin typeface="+mj-lt"/>
            </a:endParaRPr>
          </a:p>
          <a:p>
            <a:pPr marL="319050" lvl="2" indent="-319050"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dirty="0">
                <a:latin typeface="+mj-lt"/>
              </a:rPr>
              <a:t>V ČR zastoupena jednateli p. Radimem </a:t>
            </a:r>
            <a:r>
              <a:rPr lang="cs-CZ" dirty="0" err="1">
                <a:latin typeface="+mj-lt"/>
              </a:rPr>
              <a:t>Lauerem</a:t>
            </a:r>
            <a:r>
              <a:rPr lang="cs-CZ" dirty="0">
                <a:latin typeface="+mj-lt"/>
              </a:rPr>
              <a:t> a Klaus-Dieter </a:t>
            </a:r>
            <a:r>
              <a:rPr lang="cs-CZ" dirty="0" err="1">
                <a:latin typeface="+mj-lt"/>
              </a:rPr>
              <a:t>Markgraf</a:t>
            </a:r>
            <a:endParaRPr lang="de-DE" dirty="0">
              <a:latin typeface="+mj-lt"/>
            </a:endParaRPr>
          </a:p>
          <a:p>
            <a:pPr>
              <a:buFontTx/>
              <a:buChar char="-"/>
            </a:pPr>
            <a:endParaRPr lang="de-DE" dirty="0">
              <a:latin typeface="Futura Lt BT" panose="020B0402020204020303" pitchFamily="34" charset="0"/>
            </a:endParaRPr>
          </a:p>
          <a:p>
            <a:pPr>
              <a:buNone/>
            </a:pPr>
            <a:r>
              <a:rPr lang="de-DE" dirty="0">
                <a:latin typeface="Futura Lt BT" panose="020B0402020204020303" pitchFamily="34" charset="0"/>
              </a:rPr>
              <a:t>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EADD75-789E-418D-8949-C85537FD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fld id="{1BBF7D5F-4D8B-49E2-87E8-67BE8B9E1EA6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527286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C95799-34D2-42AF-A37D-D87D24AF1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415"/>
            <a:ext cx="9144000" cy="785818"/>
          </a:xfrm>
        </p:spPr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Záměr větrných elektráren - </a:t>
            </a:r>
            <a:r>
              <a:rPr lang="cs-CZ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ZAHRÁDKY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0C840C6-8B02-48D1-920E-B27AF43161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buSzPct val="90000"/>
              <a:buNone/>
            </a:pPr>
            <a:r>
              <a:rPr lang="cs-CZ" sz="1800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Zájmové území – základní předpoklady</a:t>
            </a:r>
            <a:r>
              <a:rPr lang="de-DE" sz="1800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Síla větru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Vzdálenost od sídel (zvuk, zastínění slunce)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Absence zvláštní ochrany území (ochranná pásma infrastruktury a zařízení, ochrana přírody)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Vyvedení výkonu do sítě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Bonita půdy (ZPF)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Zahrádky dle dosavadních průzkumů tyto základní parametry splňuje</a:t>
            </a:r>
            <a:endParaRPr lang="cs-CZ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SzPct val="90000"/>
              <a:buNone/>
            </a:pPr>
            <a:endParaRPr lang="de-DE" sz="1800" b="1" dirty="0">
              <a:latin typeface="Futura Lt BT" panose="020B0402020204020303" pitchFamily="34" charset="0"/>
            </a:endParaRPr>
          </a:p>
          <a:p>
            <a:pPr>
              <a:buFontTx/>
              <a:buChar char="-"/>
            </a:pPr>
            <a:endParaRPr lang="de-DE" dirty="0">
              <a:latin typeface="Futura Lt BT" panose="020B0402020204020303" pitchFamily="34" charset="0"/>
            </a:endParaRPr>
          </a:p>
          <a:p>
            <a:pPr>
              <a:buNone/>
            </a:pPr>
            <a:r>
              <a:rPr lang="de-DE" dirty="0">
                <a:latin typeface="Futura Lt BT" panose="020B0402020204020303" pitchFamily="34" charset="0"/>
              </a:rPr>
              <a:t>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2B53FE-2C1B-4062-8FFA-BCF874EB6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fld id="{1BBF7D5F-4D8B-49E2-87E8-67BE8B9E1EA6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401841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3656D8-F14A-49C0-A890-4584951AF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" y="664235"/>
            <a:ext cx="8162026" cy="533112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EB1179-CD66-4B61-9C65-50E4B745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fld id="{1BBF7D5F-4D8B-49E2-87E8-67BE8B9E1EA6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5" name="Nadpis 5">
            <a:extLst>
              <a:ext uri="{FF2B5EF4-FFF2-40B4-BE49-F238E27FC236}">
                <a16:creationId xmlns:a16="http://schemas.microsoft.com/office/drawing/2014/main" id="{719D82C3-13E0-4C8D-A527-13E533233820}"/>
              </a:ext>
            </a:extLst>
          </p:cNvPr>
          <p:cNvSpPr txBox="1">
            <a:spLocks/>
          </p:cNvSpPr>
          <p:nvPr/>
        </p:nvSpPr>
        <p:spPr>
          <a:xfrm>
            <a:off x="0" y="29313"/>
            <a:ext cx="9144000" cy="514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47LightCn" pitchFamily="34" charset="0"/>
                <a:ea typeface="+mj-ea"/>
                <a:cs typeface="+mj-cs"/>
              </a:defRPr>
            </a:lvl1pPr>
          </a:lstStyle>
          <a:p>
            <a:r>
              <a:rPr lang="cs-CZ" sz="25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Zájmové území ZAHRÁDKY</a:t>
            </a:r>
            <a:endParaRPr lang="de-DE" sz="2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3607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4D86E-6F7C-4AE4-B84D-9A7604DEF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415"/>
            <a:ext cx="9144000" cy="785818"/>
          </a:xfrm>
        </p:spPr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Finanční kompenzace obec ZAHRÁDKY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65B78BB9-7AEC-46EA-97D1-522DE527D99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spcBef>
                <a:spcPts val="1200"/>
              </a:spcBef>
              <a:buSzPct val="90000"/>
              <a:buNone/>
            </a:pPr>
            <a:r>
              <a:rPr lang="cs-CZ" sz="4800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Několik úrovní</a:t>
            </a:r>
            <a:r>
              <a:rPr lang="de-DE" sz="4800" b="1" u="sng" dirty="0">
                <a:solidFill>
                  <a:srgbClr val="0040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Jednorázová kompenzace obci při zprovoznění elektrárny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Každoroční kompenzace obci za elektrárny postavené ve správním území obce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Každoroční kompenzace obci za užívání přístupových cest, kabelových tras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Roční přímé investice obci (hmotné investice do zájmových spolků apod.)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Každoroční příspěvek občanům na el. energii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Pronájem pozemků, na nichž je stavba umístěna – roční kompenzace majiteli pozemků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+mj-lt"/>
                <a:cs typeface="Calibri Light" panose="020F0302020204030204" pitchFamily="34" charset="0"/>
              </a:rPr>
              <a:t>Kompenzace po celou dobu vynětí z půdního zemědělského fondu</a:t>
            </a:r>
            <a:endParaRPr lang="cs-CZ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spcBef>
                <a:spcPts val="1200"/>
              </a:spcBef>
              <a:buSzPct val="90000"/>
              <a:buNone/>
            </a:pPr>
            <a:endParaRPr lang="cs-CZ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Kompenzace pro obec Zahrádky (3x </a:t>
            </a:r>
            <a:r>
              <a:rPr lang="cs-CZ" sz="4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Vestas</a:t>
            </a: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 V150 6.0MW)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Jednorázová kompenzace obci: 3 000 000 Kč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Každoroční kompenzace obci: 700 000 Kč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Každoroční příspěvek občanům na el. energii: 1 300 000 Kč (5000 Kč/občan) 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Celkem obci 17 000 000 Kč/20let</a:t>
            </a:r>
          </a:p>
          <a:p>
            <a:pPr>
              <a:spcBef>
                <a:spcPts val="1200"/>
              </a:spcBef>
              <a:buSzPct val="90000"/>
              <a:buBlip>
                <a:blip r:embed="rId2"/>
              </a:buBlip>
            </a:pPr>
            <a:r>
              <a:rPr lang="cs-CZ" sz="48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Celkem občanům 26 000 000 Kč/20let </a:t>
            </a:r>
          </a:p>
          <a:p>
            <a:pPr marL="0" indent="0">
              <a:spcBef>
                <a:spcPts val="1200"/>
              </a:spcBef>
              <a:buSzPct val="90000"/>
              <a:buNone/>
            </a:pPr>
            <a:endParaRPr lang="de-DE" sz="1800" b="1" dirty="0">
              <a:latin typeface="Futura Lt BT" panose="020B0402020204020303" pitchFamily="34" charset="0"/>
            </a:endParaRPr>
          </a:p>
          <a:p>
            <a:pPr marL="0" indent="0">
              <a:buNone/>
            </a:pPr>
            <a:endParaRPr lang="de-DE" dirty="0">
              <a:latin typeface="Futura Lt BT" panose="020B0402020204020303" pitchFamily="34" charset="0"/>
            </a:endParaRPr>
          </a:p>
          <a:p>
            <a:pPr>
              <a:buNone/>
            </a:pPr>
            <a:r>
              <a:rPr lang="de-DE" dirty="0">
                <a:latin typeface="Futura Lt BT" panose="020B0402020204020303" pitchFamily="34" charset="0"/>
              </a:rPr>
              <a:t>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426D04-1E34-4285-939F-B2775900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fld id="{1BBF7D5F-4D8B-49E2-87E8-67BE8B9E1EA6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380061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4BA1B0-90AB-457E-8C8C-4377689F0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21532"/>
            <a:ext cx="9144000" cy="785818"/>
          </a:xfrm>
        </p:spPr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Obecní pozemky </a:t>
            </a:r>
            <a:r>
              <a:rPr lang="cs-CZ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ZAHRÁDKY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– celková situace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22F35AF-FE37-4092-AD6D-128B7A970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112" y="664286"/>
            <a:ext cx="7636208" cy="527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3534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F70DE-464E-B296-AA01-2D11E833F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Větrná elektrárna </a:t>
            </a:r>
            <a:r>
              <a:rPr lang="cs-CZ" dirty="0" err="1"/>
              <a:t>Vestas</a:t>
            </a:r>
            <a:r>
              <a:rPr lang="cs-CZ" dirty="0"/>
              <a:t> V150 6,0 MW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056B3E-C3BC-BACA-3364-050D6ECF4C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166070"/>
            <a:ext cx="8153400" cy="4929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b="1" u="sng" dirty="0">
                <a:latin typeface="+mj-lt"/>
              </a:rPr>
              <a:t>Technická data:</a:t>
            </a:r>
          </a:p>
          <a:p>
            <a:r>
              <a:rPr lang="cs-CZ" sz="1400" dirty="0">
                <a:latin typeface="+mj-lt"/>
              </a:rPr>
              <a:t>výška tubusu 148 m</a:t>
            </a:r>
          </a:p>
          <a:p>
            <a:r>
              <a:rPr lang="cs-CZ" sz="1400" dirty="0">
                <a:latin typeface="+mj-lt"/>
              </a:rPr>
              <a:t>Délka lopatky 75m</a:t>
            </a:r>
          </a:p>
          <a:p>
            <a:r>
              <a:rPr lang="cs-CZ" sz="1400" dirty="0">
                <a:latin typeface="+mj-lt"/>
              </a:rPr>
              <a:t>Výkon větrné elektrárny 6,0 MW</a:t>
            </a:r>
          </a:p>
          <a:p>
            <a:r>
              <a:rPr lang="cs-CZ" sz="1400" dirty="0">
                <a:latin typeface="+mj-lt"/>
              </a:rPr>
              <a:t>Roční výroba elektřiny jedné větrné elektrárny = roční spotřeba 5000 domácností</a:t>
            </a:r>
          </a:p>
          <a:p>
            <a:endParaRPr lang="cs-CZ" sz="1400" dirty="0">
              <a:latin typeface="+mj-lt"/>
            </a:endParaRPr>
          </a:p>
          <a:p>
            <a:pPr marL="0" indent="0">
              <a:buNone/>
            </a:pPr>
            <a:r>
              <a:rPr lang="cs-CZ" sz="1400" b="1" u="sng" dirty="0">
                <a:latin typeface="+mj-lt"/>
              </a:rPr>
              <a:t>Proč moderní větrné elektrárny (VE)</a:t>
            </a:r>
          </a:p>
          <a:p>
            <a:r>
              <a:rPr lang="cs-CZ" sz="1400" dirty="0">
                <a:latin typeface="+mj-lt"/>
              </a:rPr>
              <a:t>Minimální zábor půdy – tubus + servisní plocha</a:t>
            </a:r>
          </a:p>
          <a:p>
            <a:r>
              <a:rPr lang="cs-CZ" sz="1400" dirty="0">
                <a:latin typeface="+mj-lt"/>
              </a:rPr>
              <a:t>Nekonečná čistá energie za stálou cenu</a:t>
            </a:r>
          </a:p>
          <a:p>
            <a:r>
              <a:rPr lang="cs-CZ" sz="1400" dirty="0">
                <a:latin typeface="+mj-lt"/>
              </a:rPr>
              <a:t>Při výrobě elektřiny z VE nevznikají žádné emise, odpad ani odpadní voda. Neexistují žádné dodatečné náklady na likvidaci odpadu z elektrárny nebo poškození životního prostředí, jako je tomu u uhelných a jaderných elektráren</a:t>
            </a:r>
          </a:p>
          <a:p>
            <a:r>
              <a:rPr lang="cs-CZ" sz="1400" dirty="0">
                <a:latin typeface="+mj-lt"/>
              </a:rPr>
              <a:t>VE pomůžou ke snížení závislosti ČR na dovozu energií z nestabilních zemí</a:t>
            </a:r>
          </a:p>
          <a:p>
            <a:r>
              <a:rPr lang="cs-CZ" sz="1400" dirty="0">
                <a:latin typeface="+mj-lt"/>
              </a:rPr>
              <a:t>VE pomůžou k rozvoji v oblastech kde se staví a provozují (kompenzace, pracovní místa..)</a:t>
            </a:r>
          </a:p>
          <a:p>
            <a:pPr marL="0" indent="0">
              <a:buNone/>
            </a:pPr>
            <a:endParaRPr lang="cs-CZ" sz="1600" dirty="0">
              <a:latin typeface="+mj-lt"/>
            </a:endParaRPr>
          </a:p>
          <a:p>
            <a:endParaRPr lang="cs-CZ" sz="1600" dirty="0">
              <a:latin typeface="+mj-lt"/>
            </a:endParaRPr>
          </a:p>
          <a:p>
            <a:endParaRPr lang="cs-CZ" sz="1600" dirty="0">
              <a:latin typeface="+mj-lt"/>
            </a:endParaRPr>
          </a:p>
          <a:p>
            <a:endParaRPr lang="cs-CZ" sz="1600" dirty="0">
              <a:latin typeface="+mj-lt"/>
            </a:endParaRPr>
          </a:p>
          <a:p>
            <a:pPr marL="0" indent="0">
              <a:buNone/>
            </a:pPr>
            <a:endParaRPr lang="cs-CZ" sz="1300" dirty="0">
              <a:latin typeface="+mj-lt"/>
            </a:endParaRPr>
          </a:p>
          <a:p>
            <a:endParaRPr lang="cs-CZ" sz="1300" dirty="0">
              <a:latin typeface="+mj-lt"/>
            </a:endParaRPr>
          </a:p>
          <a:p>
            <a:endParaRPr lang="cs-CZ" sz="1300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01620BB-824B-2739-5702-BCBF15142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179" y="1073791"/>
            <a:ext cx="1379376" cy="2848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2151519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4BA1B0-90AB-457E-8C8C-4377689F0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5798"/>
            <a:ext cx="9144000" cy="558488"/>
          </a:xfrm>
        </p:spPr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meridian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tým ČR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4DB658-F7B6-416C-B3B8-0E54FF8DF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98" y="1406105"/>
            <a:ext cx="9014604" cy="428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8851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enutzerdefiniert 16">
    <a:dk1>
      <a:sysClr val="windowText" lastClr="000000"/>
    </a:dk1>
    <a:lt1>
      <a:sysClr val="window" lastClr="FFFFFF"/>
    </a:lt1>
    <a:dk2>
      <a:srgbClr val="002060"/>
    </a:dk2>
    <a:lt2>
      <a:srgbClr val="FEFAC9"/>
    </a:lt2>
    <a:accent1>
      <a:srgbClr val="809EC2"/>
    </a:accent1>
    <a:accent2>
      <a:srgbClr val="344D6C"/>
    </a:accent2>
    <a:accent3>
      <a:srgbClr val="EAB568"/>
    </a:accent3>
    <a:accent4>
      <a:srgbClr val="D092A7"/>
    </a:accent4>
    <a:accent5>
      <a:srgbClr val="9C85C0"/>
    </a:accent5>
    <a:accent6>
      <a:srgbClr val="809EC2"/>
    </a:accent6>
    <a:hlink>
      <a:srgbClr val="344D6C"/>
    </a:hlink>
    <a:folHlink>
      <a:srgbClr val="344D6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7DFBCA8606824B92BED9A1FD7E9BC9" ma:contentTypeVersion="13" ma:contentTypeDescription="Vytvoří nový dokument" ma:contentTypeScope="" ma:versionID="338a9037054bf542ff793c43c5ad5465">
  <xsd:schema xmlns:xsd="http://www.w3.org/2001/XMLSchema" xmlns:xs="http://www.w3.org/2001/XMLSchema" xmlns:p="http://schemas.microsoft.com/office/2006/metadata/properties" xmlns:ns2="1b57cb45-e37c-478a-8ef7-b97f9ec4ea08" xmlns:ns3="6227bfe6-c7cb-4990-8f51-0a7fd8c28c1b" targetNamespace="http://schemas.microsoft.com/office/2006/metadata/properties" ma:root="true" ma:fieldsID="b5ed2c2d0d34bf378ab94be3bac5781c" ns2:_="" ns3:_="">
    <xsd:import namespace="1b57cb45-e37c-478a-8ef7-b97f9ec4ea08"/>
    <xsd:import namespace="6227bfe6-c7cb-4990-8f51-0a7fd8c28c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7cb45-e37c-478a-8ef7-b97f9ec4ea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Značky obrázků" ma:readOnly="false" ma:fieldId="{5cf76f15-5ced-4ddc-b409-7134ff3c332f}" ma:taxonomyMulti="true" ma:sspId="ed295f59-b1d5-4e48-a216-09851ba5c1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7bfe6-c7cb-4990-8f51-0a7fd8c28c1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4732f0b-1507-4d38-ab81-c2ffa6e3fead}" ma:internalName="TaxCatchAll" ma:showField="CatchAllData" ma:web="6227bfe6-c7cb-4990-8f51-0a7fd8c28c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57cb45-e37c-478a-8ef7-b97f9ec4ea08">
      <Terms xmlns="http://schemas.microsoft.com/office/infopath/2007/PartnerControls"/>
    </lcf76f155ced4ddcb4097134ff3c332f>
    <TaxCatchAll xmlns="6227bfe6-c7cb-4990-8f51-0a7fd8c28c1b" xsi:nil="true"/>
  </documentManagement>
</p:properties>
</file>

<file path=customXml/itemProps1.xml><?xml version="1.0" encoding="utf-8"?>
<ds:datastoreItem xmlns:ds="http://schemas.openxmlformats.org/officeDocument/2006/customXml" ds:itemID="{16AFAF69-0C38-4792-9928-68A17498016C}"/>
</file>

<file path=customXml/itemProps2.xml><?xml version="1.0" encoding="utf-8"?>
<ds:datastoreItem xmlns:ds="http://schemas.openxmlformats.org/officeDocument/2006/customXml" ds:itemID="{3173325F-5AF8-43A0-AAA3-9CC75EAE032E}"/>
</file>

<file path=customXml/itemProps3.xml><?xml version="1.0" encoding="utf-8"?>
<ds:datastoreItem xmlns:ds="http://schemas.openxmlformats.org/officeDocument/2006/customXml" ds:itemID="{E50FB478-7039-485E-83BB-1F941ACDEB1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1412</Words>
  <Application>Microsoft Office PowerPoint</Application>
  <PresentationFormat>Předvádění na obrazovce (4:3)</PresentationFormat>
  <Paragraphs>125</Paragraphs>
  <Slides>23</Slides>
  <Notes>2</Notes>
  <HiddenSlides>0</HiddenSlides>
  <MMClips>3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Frutiger 47LightCn</vt:lpstr>
      <vt:lpstr>Futura Lt BT</vt:lpstr>
      <vt:lpstr>Motiv Office</vt:lpstr>
      <vt:lpstr>Prezentace aplikace PowerPoint</vt:lpstr>
      <vt:lpstr>PŘEDSTAVENÍ Záměru VÝSTAVBY VĚTRNÝCH ELEKTRÁREN – Zahrádky</vt:lpstr>
      <vt:lpstr>       O skupině meridian</vt:lpstr>
      <vt:lpstr>       Záměr větrných elektráren - ZAHRÁDKY</vt:lpstr>
      <vt:lpstr>Prezentace aplikace PowerPoint</vt:lpstr>
      <vt:lpstr>       Finanční kompenzace obec ZAHRÁDKY</vt:lpstr>
      <vt:lpstr>         Obecní pozemky ZAHRÁDKY – celková situace</vt:lpstr>
      <vt:lpstr>Větrná elektrárna Vestas V150 6,0 MW</vt:lpstr>
      <vt:lpstr>         meridian tým ČR </vt:lpstr>
      <vt:lpstr>Prezentace aplikace PowerPoint</vt:lpstr>
      <vt:lpstr>Prezentace aplikace PowerPoint</vt:lpstr>
      <vt:lpstr>Jsou větrné elektrárny hlučné?</vt:lpstr>
      <vt:lpstr>Jsou větrné elektrárny hlučné?</vt:lpstr>
      <vt:lpstr>Ohrožují moderní VE padajícím ledem z lopatek?</vt:lpstr>
      <vt:lpstr>Stroboskopický efekt</vt:lpstr>
      <vt:lpstr>Větrné elektrárny ruší příjem televize a rádia?</vt:lpstr>
      <vt:lpstr>Jsou větrné elektrárny nespolehlivé? A musejí zálohovat uhelnými zdroji?</vt:lpstr>
      <vt:lpstr>Co s větrnou elektrárnou po konci její životnosti?</vt:lpstr>
      <vt:lpstr>Zabíjí větrná elektrárna ptactvo a plaší zvěř?</vt:lpstr>
      <vt:lpstr>Zabírá větrná elektrárna zemědělskou půdu?</vt:lpstr>
      <vt:lpstr>Jindřichovice - větrá elektrárna 06/2022</vt:lpstr>
      <vt:lpstr>Karlovarský kraj</vt:lpstr>
      <vt:lpstr>Větrné elektrárny – krajinný ráz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ZámĚRU VĚTRNÝCH ELEKTRÁREN – Horní vES</dc:title>
  <dc:creator>m.sali</dc:creator>
  <cp:lastModifiedBy>Josef Urbich</cp:lastModifiedBy>
  <cp:revision>174</cp:revision>
  <cp:lastPrinted>2022-05-09T11:22:20Z</cp:lastPrinted>
  <dcterms:created xsi:type="dcterms:W3CDTF">2019-03-18T12:02:24Z</dcterms:created>
  <dcterms:modified xsi:type="dcterms:W3CDTF">2023-01-02T11:55:48Z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0x010100A17DFBCA8606824B92BED9A1FD7E9BC9</vt:lpwstr>
  </property>
</Properties>
</file>